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83" r:id="rId7"/>
    <p:sldId id="28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1" r:id="rId16"/>
    <p:sldId id="262" r:id="rId17"/>
    <p:sldId id="269" r:id="rId18"/>
    <p:sldId id="270" r:id="rId19"/>
    <p:sldId id="271" r:id="rId20"/>
    <p:sldId id="263" r:id="rId21"/>
    <p:sldId id="264" r:id="rId22"/>
    <p:sldId id="272" r:id="rId23"/>
    <p:sldId id="267" r:id="rId24"/>
    <p:sldId id="268" r:id="rId25"/>
    <p:sldId id="266" r:id="rId26"/>
    <p:sldId id="265" r:id="rId27"/>
    <p:sldId id="275" r:id="rId28"/>
    <p:sldId id="273" r:id="rId29"/>
    <p:sldId id="274" r:id="rId3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wong\Documents\&#20844;&#29702;&#39640;&#20013;&#26360;&#38498;\&#24515;&#29702;&#35413;&#20272;\Assessment%20Tools\&#24773;&#32210;&#21830;&#25976;&#21839;&#21367;&#21450;&#22294;&#31034;%20--%20JOH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多元智能評估!$F$7</c:f>
              <c:strCache>
                <c:ptCount val="1"/>
                <c:pt idx="0">
                  <c:v>分項分數</c:v>
                </c:pt>
              </c:strCache>
            </c:strRef>
          </c:tx>
          <c:marker>
            <c:symbol val="none"/>
          </c:marker>
          <c:cat>
            <c:strRef>
              <c:f>多元智能評估!$E$8:$E$13</c:f>
              <c:strCache>
                <c:ptCount val="6"/>
                <c:pt idx="0">
                  <c:v>自我醒覺</c:v>
                </c:pt>
                <c:pt idx="1">
                  <c:v>同理心</c:v>
                </c:pt>
                <c:pt idx="2">
                  <c:v>自信心</c:v>
                </c:pt>
                <c:pt idx="3">
                  <c:v>推動力</c:v>
                </c:pt>
                <c:pt idx="4">
                  <c:v>自控能力</c:v>
                </c:pt>
                <c:pt idx="5">
                  <c:v>人際效應</c:v>
                </c:pt>
              </c:strCache>
            </c:strRef>
          </c:cat>
          <c:val>
            <c:numRef>
              <c:f>多元智能評估!$F$8:$F$13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19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63840"/>
        <c:axId val="69012288"/>
      </c:radarChart>
      <c:catAx>
        <c:axId val="12656384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ysClr val="windowText" lastClr="000000"/>
                </a:solidFill>
                <a:ea typeface="標楷體" pitchFamily="65" charset="-120"/>
              </a:defRPr>
            </a:pPr>
            <a:endParaRPr lang="zh-HK"/>
          </a:p>
        </c:txPr>
        <c:crossAx val="69012288"/>
        <c:crosses val="autoZero"/>
        <c:auto val="1"/>
        <c:lblAlgn val="ctr"/>
        <c:lblOffset val="100"/>
        <c:noMultiLvlLbl val="0"/>
      </c:catAx>
      <c:valAx>
        <c:axId val="6901228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26563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935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2658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09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7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03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20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87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14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2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862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43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3EEE-349C-48BE-8F10-60415E46DB67}" type="datetimeFigureOut">
              <a:rPr lang="zh-HK" altLang="en-US" smtClean="0"/>
              <a:t>2/5/2019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ACA5-E171-4F51-83B5-44EC6B3A94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47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5792688" cy="1752600"/>
          </a:xfrm>
        </p:spPr>
        <p:txBody>
          <a:bodyPr>
            <a:normAutofit/>
          </a:bodyPr>
          <a:lstStyle/>
          <a:p>
            <a:pPr algn="r"/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學生個人資料本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en-US" altLang="zh-HK" sz="2800" b="1" dirty="0" smtClean="0">
                <a:solidFill>
                  <a:srgbClr val="7030A0"/>
                </a:solidFill>
                <a:latin typeface="Britannic Bold" pitchFamily="34" charset="0"/>
                <a:ea typeface="標楷體" pitchFamily="65" charset="-120"/>
              </a:rPr>
              <a:t>Student Personal Profile</a:t>
            </a:r>
            <a:endParaRPr lang="zh-HK" altLang="en-US" sz="2800" b="1" dirty="0">
              <a:solidFill>
                <a:srgbClr val="7030A0"/>
              </a:solidFill>
              <a:latin typeface="Britannic Bold" pitchFamily="34" charset="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589779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學生自述</a:t>
            </a:r>
            <a:r>
              <a:rPr lang="zh-TW" altLang="en-US" b="1" dirty="0">
                <a:solidFill>
                  <a:srgbClr val="7030A0"/>
                </a:solidFill>
              </a:rPr>
              <a:t/>
            </a:r>
            <a:br>
              <a:rPr lang="zh-TW" altLang="en-US" b="1" dirty="0">
                <a:solidFill>
                  <a:srgbClr val="7030A0"/>
                </a:solidFill>
              </a:rPr>
            </a:br>
            <a:r>
              <a:rPr lang="en-US" altLang="zh-TW" b="1" dirty="0">
                <a:solidFill>
                  <a:srgbClr val="7030A0"/>
                </a:solidFill>
              </a:rPr>
              <a:t>Student</a:t>
            </a:r>
            <a:r>
              <a:rPr lang="en-US" altLang="zh-TW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b="1" dirty="0">
                <a:solidFill>
                  <a:srgbClr val="7030A0"/>
                </a:solidFill>
              </a:rPr>
              <a:t>s self-account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27280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1784" y="302791"/>
            <a:ext cx="7772400" cy="1470025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學生自述</a:t>
            </a:r>
            <a:r>
              <a:rPr lang="zh-TW" altLang="en-US" b="1" dirty="0">
                <a:solidFill>
                  <a:srgbClr val="7030A0"/>
                </a:solidFill>
              </a:rPr>
              <a:t/>
            </a:r>
            <a:br>
              <a:rPr lang="zh-TW" altLang="en-US" b="1" dirty="0">
                <a:solidFill>
                  <a:srgbClr val="7030A0"/>
                </a:solidFill>
              </a:rPr>
            </a:br>
            <a:r>
              <a:rPr lang="en-US" altLang="zh-TW" b="1" dirty="0">
                <a:solidFill>
                  <a:srgbClr val="7030A0"/>
                </a:solidFill>
              </a:rPr>
              <a:t>Student</a:t>
            </a:r>
            <a:r>
              <a:rPr lang="en-US" altLang="zh-TW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b="1" dirty="0">
                <a:solidFill>
                  <a:srgbClr val="7030A0"/>
                </a:solidFill>
              </a:rPr>
              <a:t>s self-account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632848" cy="49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2224" y="230783"/>
            <a:ext cx="7772400" cy="965969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學生自述</a:t>
            </a:r>
            <a:r>
              <a:rPr lang="zh-TW" altLang="en-US" sz="2400" b="1" dirty="0">
                <a:solidFill>
                  <a:srgbClr val="7030A0"/>
                </a:solidFill>
              </a:rPr>
              <a:t/>
            </a:r>
            <a:br>
              <a:rPr lang="zh-TW" altLang="en-US" sz="2400" b="1" dirty="0">
                <a:solidFill>
                  <a:srgbClr val="7030A0"/>
                </a:solidFill>
              </a:rPr>
            </a:br>
            <a:r>
              <a:rPr lang="en-US" altLang="zh-TW" sz="2400" b="1" dirty="0">
                <a:solidFill>
                  <a:srgbClr val="7030A0"/>
                </a:solidFill>
              </a:rPr>
              <a:t>Student</a:t>
            </a:r>
            <a:r>
              <a:rPr lang="en-US" altLang="zh-TW" sz="2400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sz="2400" b="1" dirty="0">
                <a:solidFill>
                  <a:srgbClr val="7030A0"/>
                </a:solidFill>
              </a:rPr>
              <a:t>s self-account</a:t>
            </a:r>
            <a:endParaRPr lang="zh-HK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8477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5400600" cy="1470025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我的個人自述</a:t>
            </a:r>
            <a:endParaRPr lang="zh-HK" altLang="en-US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82616"/>
              </p:ext>
            </p:extLst>
          </p:nvPr>
        </p:nvGraphicFramePr>
        <p:xfrm>
          <a:off x="1043608" y="1700803"/>
          <a:ext cx="6840760" cy="475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0"/>
              </a:tblGrid>
              <a:tr h="239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我的個人自述</a:t>
                      </a:r>
                      <a:r>
                        <a:rPr lang="en-US" sz="1400" kern="100" dirty="0">
                          <a:effectLst/>
                        </a:rPr>
                        <a:t>: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姓名</a:t>
                      </a:r>
                      <a:r>
                        <a:rPr lang="en-US" sz="1200" kern="100" dirty="0">
                          <a:effectLst/>
                        </a:rPr>
                        <a:t>:                               </a:t>
                      </a:r>
                      <a:r>
                        <a:rPr lang="zh-TW" sz="1200" kern="100" dirty="0">
                          <a:effectLst/>
                        </a:rPr>
                        <a:t>班別</a:t>
                      </a:r>
                      <a:r>
                        <a:rPr lang="en-US" sz="1200" kern="100" dirty="0">
                          <a:effectLst/>
                        </a:rPr>
                        <a:t>:                    </a:t>
                      </a:r>
                      <a:r>
                        <a:rPr lang="zh-TW" altLang="en-US" sz="1200" kern="100" dirty="0" smtClean="0">
                          <a:effectLst/>
                        </a:rPr>
                        <a:t>       </a:t>
                      </a:r>
                      <a:r>
                        <a:rPr lang="en-US" sz="1200" kern="100" dirty="0" smtClean="0">
                          <a:effectLst/>
                        </a:rPr>
                        <a:t>  </a:t>
                      </a:r>
                      <a:r>
                        <a:rPr lang="zh-TW" sz="1200" kern="100" dirty="0">
                          <a:effectLst/>
                        </a:rPr>
                        <a:t>學號</a:t>
                      </a:r>
                      <a:r>
                        <a:rPr lang="en-US" sz="1200" kern="100" dirty="0">
                          <a:effectLst/>
                        </a:rPr>
                        <a:t>: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6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5832648" cy="1470025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我的個人自述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628800"/>
            <a:ext cx="70567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中文版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(600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英文版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(400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</a:p>
          <a:p>
            <a:endParaRPr lang="en-US" altLang="zh-TW" sz="3600" dirty="0"/>
          </a:p>
          <a:p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22/2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前交予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班主任   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直接電郵到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career@cccklc.edu.hk</a:t>
            </a:r>
          </a:p>
          <a:p>
            <a:r>
              <a:rPr lang="zh-TW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檔案名稱是</a:t>
            </a:r>
            <a:r>
              <a:rPr lang="en-US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班別</a:t>
            </a:r>
            <a:r>
              <a:rPr lang="en-US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學生姓名</a:t>
            </a:r>
            <a:r>
              <a:rPr lang="en-US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/Self_account.doc,  </a:t>
            </a:r>
            <a:r>
              <a:rPr lang="zh-TW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r>
              <a:rPr lang="en-US" altLang="zh-HK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HK" sz="3600" b="1" dirty="0">
                <a:solidFill>
                  <a:srgbClr val="7030A0"/>
                </a:solidFill>
              </a:rPr>
              <a:t>6A/</a:t>
            </a:r>
            <a:r>
              <a:rPr lang="en-US" altLang="zh-HK" sz="3600" b="1" dirty="0" err="1">
                <a:solidFill>
                  <a:srgbClr val="7030A0"/>
                </a:solidFill>
              </a:rPr>
              <a:t>ChanTaiMan</a:t>
            </a:r>
            <a:r>
              <a:rPr lang="en-US" altLang="zh-HK" sz="3600" b="1" dirty="0">
                <a:solidFill>
                  <a:srgbClr val="7030A0"/>
                </a:solidFill>
              </a:rPr>
              <a:t>/Self_account.doc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20" y="1386384"/>
            <a:ext cx="6988340" cy="504325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24020" y="54868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香港中學文憑考試成績通知書</a:t>
            </a:r>
            <a:endParaRPr lang="zh-HK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8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49434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51520" y="4623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學校成績表</a:t>
            </a:r>
            <a:endParaRPr lang="zh-HK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121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739803" cy="33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t.pimg.jp/003/622/532/1/3622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576" y="8367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個人照片 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近照</a:t>
            </a:r>
            <a:endParaRPr lang="zh-HK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4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0" y="1268760"/>
            <a:ext cx="3307291" cy="110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54577" y="267378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校長推薦信</a:t>
            </a:r>
            <a:endParaRPr lang="zh-HK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55776" y="3547906"/>
            <a:ext cx="43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班主任</a:t>
            </a:r>
            <a:r>
              <a:rPr lang="en-US" altLang="zh-TW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導師推薦信</a:t>
            </a:r>
            <a:endParaRPr lang="zh-HK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44371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四社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扶青團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學生會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公理大使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algn="ctr"/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OLE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學會</a:t>
            </a:r>
            <a:r>
              <a:rPr lang="en-US" altLang="zh-TW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學生團契導師推薦信</a:t>
            </a:r>
            <a:endParaRPr lang="zh-HK" altLang="en-US" sz="36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9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05413" y="19888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外界團體負責人推薦信</a:t>
            </a:r>
            <a:endParaRPr lang="zh-HK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21169504">
            <a:off x="1259632" y="342900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運動</a:t>
            </a:r>
            <a:endParaRPr lang="zh-HK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0469190">
            <a:off x="3694930" y="3649478"/>
            <a:ext cx="169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藝術</a:t>
            </a:r>
            <a:endParaRPr lang="zh-HK" altLang="en-US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 rot="854142">
            <a:off x="6353243" y="3429000"/>
            <a:ext cx="172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音樂</a:t>
            </a:r>
            <a:endParaRPr lang="zh-HK" altLang="en-US" sz="36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21242995">
            <a:off x="1763688" y="496766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義工服務</a:t>
            </a:r>
            <a:endParaRPr lang="zh-HK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76056" y="5249566"/>
            <a:ext cx="183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學術</a:t>
            </a:r>
            <a:endParaRPr lang="zh-HK" altLang="en-US" sz="36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2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student.hk/site/sites/default/files/userfiles/Application%20Letter_Ch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5328592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39552" y="620687"/>
            <a:ext cx="18004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600" b="1" dirty="0">
                <a:latin typeface="標楷體" pitchFamily="65" charset="-120"/>
                <a:ea typeface="標楷體" pitchFamily="65" charset="-120"/>
              </a:rPr>
              <a:t>求職</a:t>
            </a:r>
            <a:r>
              <a:rPr lang="zh-TW" altLang="zh-HK" sz="3600" b="1" dirty="0" smtClean="0">
                <a:latin typeface="標楷體" pitchFamily="65" charset="-120"/>
                <a:ea typeface="標楷體" pitchFamily="65" charset="-120"/>
              </a:rPr>
              <a:t>信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/</a:t>
            </a: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申請信</a:t>
            </a:r>
            <a:endParaRPr lang="zh-HK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1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8291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9552" y="96760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Britannic Bold" pitchFamily="34" charset="0"/>
              </a:rPr>
              <a:t>MBTI</a:t>
            </a:r>
            <a:r>
              <a:rPr lang="zh-TW" altLang="en-US" sz="2800" b="1" dirty="0" smtClean="0">
                <a:latin typeface="Britannic Bold" pitchFamily="34" charset="0"/>
              </a:rPr>
              <a:t>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評估表</a:t>
            </a:r>
            <a:endParaRPr lang="zh-HK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464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50" y="836712"/>
            <a:ext cx="48291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94853"/>
              </p:ext>
            </p:extLst>
          </p:nvPr>
        </p:nvGraphicFramePr>
        <p:xfrm>
          <a:off x="0" y="2816"/>
          <a:ext cx="9119863" cy="6855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64"/>
                <a:gridCol w="5036695"/>
                <a:gridCol w="335780"/>
                <a:gridCol w="111927"/>
                <a:gridCol w="774876"/>
                <a:gridCol w="551023"/>
                <a:gridCol w="551023"/>
                <a:gridCol w="551023"/>
                <a:gridCol w="464926"/>
                <a:gridCol w="464926"/>
              </a:tblGrid>
              <a:tr h="208423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800" u="none" strike="noStrike" dirty="0">
                          <a:effectLst/>
                        </a:rPr>
                        <a:t>情緒商數評估及圖示          </a:t>
                      </a:r>
                      <a:r>
                        <a:rPr lang="en-US" sz="700" u="none" strike="noStrike" dirty="0">
                          <a:effectLst/>
                        </a:rPr>
                        <a:t>Emily A. </a:t>
                      </a:r>
                      <a:r>
                        <a:rPr lang="en-US" sz="700" u="none" strike="noStrike" dirty="0" err="1">
                          <a:effectLst/>
                        </a:rPr>
                        <a:t>Sterrett</a:t>
                      </a:r>
                      <a:r>
                        <a:rPr lang="en-US" sz="700" u="none" strike="noStrike" dirty="0">
                          <a:effectLst/>
                        </a:rPr>
                        <a:t>, Ph.D.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6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208423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8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6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請根據真正個人感受對以下每個語句依下列分級表進行評估。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6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     </a:t>
                      </a:r>
                      <a:r>
                        <a:rPr lang="en-US" altLang="zh-HK" sz="700" u="none" strike="noStrike">
                          <a:effectLst/>
                        </a:rPr>
                        <a:t>1       /  2   3   4  /    5</a:t>
                      </a:r>
                      <a:endParaRPr lang="en-US" altLang="zh-HK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6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幾乎從來沒有  </a:t>
                      </a:r>
                      <a:r>
                        <a:rPr lang="en-US" altLang="zh-TW" sz="700" u="none" strike="noStrike">
                          <a:effectLst/>
                        </a:rPr>
                        <a:t>/             / </a:t>
                      </a:r>
                      <a:r>
                        <a:rPr lang="zh-TW" altLang="en-US" sz="700" u="none" strike="noStrike">
                          <a:effectLst/>
                        </a:rPr>
                        <a:t>幾乎總是</a:t>
                      </a:r>
                      <a:endParaRPr lang="zh-TW" altLang="en-US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6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56298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84374"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zh-HK" altLang="en-US" sz="700" b="1" i="0" u="sng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分項範疇</a:t>
                      </a:r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分項分數</a:t>
                      </a:r>
                      <a:endParaRPr lang="zh-HK" altLang="en-US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我察覺自己的生理反應 </a:t>
                      </a:r>
                      <a:r>
                        <a:rPr lang="en-US" altLang="zh-TW" sz="700" u="none" strike="noStrike">
                          <a:effectLst/>
                        </a:rPr>
                        <a:t>(</a:t>
                      </a:r>
                      <a:r>
                        <a:rPr lang="zh-TW" altLang="en-US" sz="700" u="none" strike="noStrike">
                          <a:effectLst/>
                        </a:rPr>
                        <a:t>刺痛，疼痛，突然的變化</a:t>
                      </a:r>
                      <a:r>
                        <a:rPr lang="en-US" altLang="zh-TW" sz="700" u="none" strike="noStrike">
                          <a:effectLst/>
                        </a:rPr>
                        <a:t>)</a:t>
                      </a:r>
                      <a:r>
                        <a:rPr lang="zh-TW" altLang="en-US" sz="700" u="none" strike="noStrike">
                          <a:effectLst/>
                        </a:rPr>
                        <a:t>所顯示的情緒信號。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自我醒覺</a:t>
                      </a:r>
                      <a:endParaRPr lang="zh-HK" altLang="en-US" sz="700" b="1" i="0" u="none" strike="noStrike">
                        <a:solidFill>
                          <a:srgbClr val="0070C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20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Self-Awareness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我欣然承認錯誤並道歉。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同理心</a:t>
                      </a:r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21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Empathy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我可以面對過去所遇到的問題、 憤怒或傷害，並可以不受其影響。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自信心</a:t>
                      </a:r>
                      <a:endParaRPr lang="zh-HK" altLang="en-US" sz="700" b="1" i="0" u="none" strike="noStrike">
                        <a:solidFill>
                          <a:srgbClr val="0070C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19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Self-Confidence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當和別人溝通交談期間，我通常都可以準確的察覺對方我的看法。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推動力</a:t>
                      </a:r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18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Motivation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我的生命中同時有幾樣我很重視熱衷的事情，而我會安心等候讓最重要的那一件事自己顯現。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自控能力</a:t>
                      </a:r>
                      <a:endParaRPr lang="zh-HK" altLang="en-US" sz="700" b="1" i="0" u="none" strike="noStrike">
                        <a:solidFill>
                          <a:srgbClr val="0070C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19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Self-Control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843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6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當有需要時我可以很容易接觸並主動和陌生人交談。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人際效應</a:t>
                      </a:r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20</a:t>
                      </a:r>
                      <a:endParaRPr lang="en-US" altLang="zh-HK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Social-Competency</a:t>
                      </a:r>
                      <a:endParaRPr lang="en-US" sz="700" b="1" i="0" u="none" strike="noStrike">
                        <a:solidFill>
                          <a:srgbClr val="0070C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7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當我感覺到身心疲累時，我會略為休息或採取一些積極方法讓自己振作。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70C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7030A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2084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8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當要面對需要審慎處理的風險時，我沒有太大困難。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</a:rPr>
                        <a:t>情緒商數圖示</a:t>
                      </a:r>
                      <a:endParaRPr lang="zh-TW" altLang="en-US" sz="800" b="1" i="0" u="none" strike="noStrike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9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我可以洽當地與人開展溝通交談 </a:t>
                      </a:r>
                      <a:r>
                        <a:rPr lang="en-US" altLang="zh-TW" sz="700" u="none" strike="noStrike">
                          <a:effectLst/>
                        </a:rPr>
                        <a:t>— — </a:t>
                      </a:r>
                      <a:r>
                        <a:rPr lang="zh-TW" altLang="en-US" sz="700" u="none" strike="noStrike">
                          <a:effectLst/>
                        </a:rPr>
                        <a:t>既不會令對方覺得過多、又或感到冷淡或疏遠。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10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我可以透過別人的非言語信息，充份了解那人的情緒狀況，從而順利展開溝通對話。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11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通常別人與我說話溝通後會感覺受到啟發與鼓勵。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12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對要面對群眾做演講、或主持會議，我沒有感覺困難。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9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我每天預備時間安靜地思考反省。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我採取主動處理自己需要做的事務。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直至我掌握所有的事實，我會克制而暫時不作決定和表達自己的觀點。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16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當我有需要時，我有很多人可以提供幫忙。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17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我嘗試在任何特定情況下找出正面的地方。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18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我能夠冷靜、 敏銳、和積極主動處理他人的情緒表達。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19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我通常在任何特定的時刻都可以確定自己當時所感覺的情感。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20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我一般在陌生環境下都可以感到安心。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21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我既不隱藏我的憤怒，也不讓它向別人爆發。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22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當和別人溝通時，我可以按對方情況表達同理心及適切反映我的感受。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儘管所處理的大專案</a:t>
                      </a:r>
                      <a:r>
                        <a:rPr lang="en-US" altLang="zh-TW" sz="700" u="none" strike="noStrike">
                          <a:effectLst/>
                        </a:rPr>
                        <a:t>(</a:t>
                      </a:r>
                      <a:r>
                        <a:rPr lang="zh-TW" altLang="en-US" sz="700" u="none" strike="noStrike">
                          <a:effectLst/>
                        </a:rPr>
                        <a:t>計劃</a:t>
                      </a:r>
                      <a:r>
                        <a:rPr lang="en-US" altLang="zh-TW" sz="700" u="none" strike="noStrike">
                          <a:effectLst/>
                        </a:rPr>
                        <a:t>)</a:t>
                      </a:r>
                      <a:r>
                        <a:rPr lang="zh-TW" altLang="en-US" sz="700" u="none" strike="noStrike">
                          <a:effectLst/>
                        </a:rPr>
                        <a:t>有障礙，我仍然可以堅持繼續。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縱使有人不同意我的意見，他們仍會尊重和喜歡我。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我很清楚我自己的目標和價值觀。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26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我能夠真誠及考慮周詳的表達自己的意見，但又不會讓人覺得壓迫。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1" i="0" u="none" strike="noStrike">
                        <a:solidFill>
                          <a:srgbClr val="FF0000"/>
                        </a:solidFill>
                        <a:effectLst/>
                        <a:latin typeface="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27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我很擅長管理自己的情緒，和我很少將負面情緒帶進工作。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28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當我聽別人說話時，我會全神專注。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5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學生姓名</a:t>
                      </a:r>
                      <a:r>
                        <a:rPr lang="en-US" altLang="zh-HK" sz="700" u="none" strike="noStrike">
                          <a:effectLst/>
                        </a:rPr>
                        <a:t>: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John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　</a:t>
                      </a:r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評估日期</a:t>
                      </a:r>
                      <a:r>
                        <a:rPr lang="en-US" altLang="zh-HK" sz="700" u="none" strike="noStrike">
                          <a:effectLst/>
                        </a:rPr>
                        <a:t>: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　</a:t>
                      </a:r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700" u="none" strike="noStrike">
                          <a:effectLst/>
                        </a:rPr>
                        <a:t>　</a:t>
                      </a:r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763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29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我相信我每天所做的日常事具有意義和對社會有價值。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1923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30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我可以不用強迫別人便能夠有效地說服他人採取我的觀點。</a:t>
                      </a:r>
                      <a:endParaRPr lang="zh-TW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HK" sz="700" u="none" strike="noStrike">
                          <a:effectLst/>
                        </a:rPr>
                        <a:t>4</a:t>
                      </a:r>
                      <a:endParaRPr lang="en-US" altLang="zh-HK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u="none" strike="noStrike">
                          <a:effectLst/>
                        </a:rPr>
                        <a:t>學校輔導社工</a:t>
                      </a:r>
                      <a:r>
                        <a:rPr lang="en-US" altLang="zh-TW" sz="700" u="none" strike="noStrike">
                          <a:effectLst/>
                        </a:rPr>
                        <a:t>:</a:t>
                      </a:r>
                      <a:endParaRPr lang="en-US" altLang="zh-TW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 sz="700" u="none" strike="noStrike">
                          <a:effectLst/>
                        </a:rPr>
                        <a:t>黃偉倫 </a:t>
                      </a:r>
                      <a:endParaRPr lang="zh-HK" altLang="en-US" sz="7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JOHN WONG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dobe Garamond Pro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28"/>
            <a:ext cx="2986733" cy="1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306409995"/>
              </p:ext>
            </p:extLst>
          </p:nvPr>
        </p:nvGraphicFramePr>
        <p:xfrm>
          <a:off x="5580111" y="2852936"/>
          <a:ext cx="284271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3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dvancement.com.tw/attached/image/20130409/20130409002457_22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218">
            <a:off x="5004048" y="1450668"/>
            <a:ext cx="35934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apple.nextmedia.com/images/apple-photos/apple_sub/20131125/large/25fj52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962">
            <a:off x="926916" y="2631253"/>
            <a:ext cx="2806831" cy="37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010587"/>
            <a:ext cx="37255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學術證書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特別是與申請項目相關的事項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7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rot="20744391">
            <a:off x="1770600" y="2280483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領袖生</a:t>
            </a:r>
            <a:endParaRPr lang="zh-HK" altLang="en-US" sz="4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 rot="460443">
            <a:off x="4457872" y="2280484"/>
            <a:ext cx="2505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公理大使</a:t>
            </a:r>
            <a:endParaRPr lang="zh-HK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 rot="21302944">
            <a:off x="856188" y="3604282"/>
            <a:ext cx="2464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四社職員</a:t>
            </a:r>
            <a:endParaRPr lang="zh-HK" altLang="en-US" sz="4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10226" y="380878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扶青團</a:t>
            </a:r>
            <a:endParaRPr lang="zh-HK" altLang="en-US" sz="44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335871">
            <a:off x="6051524" y="3369694"/>
            <a:ext cx="269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班會職員</a:t>
            </a:r>
            <a:endParaRPr lang="zh-HK" altLang="en-US" sz="4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275452">
            <a:off x="522372" y="5157630"/>
            <a:ext cx="246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校外義工</a:t>
            </a:r>
            <a:endParaRPr lang="zh-HK" altLang="en-US" sz="4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529162">
            <a:off x="4152946" y="5235800"/>
            <a:ext cx="3902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教會事奉工作</a:t>
            </a:r>
            <a:endParaRPr lang="zh-HK" altLang="en-US" sz="44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59" y="692696"/>
            <a:ext cx="5760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服務及領導經驗</a:t>
            </a:r>
            <a:endParaRPr lang="zh-HK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FF0000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15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3.mm.bing.net/th?id=OIP.hbAXzdQaGSD04R9Ho3wkVAAAAA&amp;pid=15.1&amp;P=0&amp;w=214&amp;h=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793">
            <a:off x="6248833" y="1920302"/>
            <a:ext cx="2185011" cy="15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se1.mm.bing.net/th?id=OIP.gMQ1S6yFZisO6KkwJxvVlAHaKZ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912">
            <a:off x="1834121" y="1861380"/>
            <a:ext cx="3096107" cy="43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99592" y="60866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特別技能訓練證書</a:t>
            </a:r>
            <a:endParaRPr lang="zh-HK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12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sccnn.com/bimg/313/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39">
            <a:off x="4644008" y="1196752"/>
            <a:ext cx="4176464" cy="25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ngkongcompetitions.files.wordpress.com/2012/06/hk15annivers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790">
            <a:off x="3563888" y="4365104"/>
            <a:ext cx="4896544" cy="18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hotel.cku.edu.tw/ezfiles/17/1017/img/1046/20151114_4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580755" cy="34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1560" y="11247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體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藝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學術比賽證書</a:t>
            </a:r>
            <a:endParaRPr lang="zh-HK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2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3.mm.bing.net/th?id=OIP.YEOQm8LfAkG71Er3nf5GaAAAAA&amp;pid=15.1&amp;P=0&amp;w=204&amp;h=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33908"/>
            <a:ext cx="3655379" cy="32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576" y="1772816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建議所有文件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需要多預備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數份影印副本。</a:t>
            </a:r>
            <a:endParaRPr lang="zh-HK" altLang="en-US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73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ighsmart.com.hk/php/uploads/20120309143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235">
            <a:off x="4597877" y="1435400"/>
            <a:ext cx="4234713" cy="42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hop.r10s.com/145/f74/5b00/0656/d0a0/2b9b/836b/113fe6bbd4005056997287.jpg?_ex=600x3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487">
            <a:off x="424731" y="1891706"/>
            <a:ext cx="3927215" cy="37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乘號 1"/>
          <p:cNvSpPr/>
          <p:nvPr/>
        </p:nvSpPr>
        <p:spPr>
          <a:xfrm rot="585710">
            <a:off x="3319414" y="1420790"/>
            <a:ext cx="883284" cy="13671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乘號 5"/>
          <p:cNvSpPr/>
          <p:nvPr/>
        </p:nvSpPr>
        <p:spPr>
          <a:xfrm rot="431183">
            <a:off x="7581940" y="1226420"/>
            <a:ext cx="936104" cy="123680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30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4.taobaocdn.com/bao/uploaded/i4/T1dAB6XdBGXXXtAM.4_052843.jpg_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136">
            <a:off x="1056538" y="3574925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3.mm.bing.net/th?id=OIP.-4E1RLJZIIw0xiLB2hqhvgHaHa&amp;pid=15.1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642">
            <a:off x="314411" y="273176"/>
            <a:ext cx="2967839" cy="296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tbcdn.cn/tfscom/i3/2196877996/TB2cCn8aRP8F1JjSspkXXcvEpXa_!!21968779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178">
            <a:off x="4627498" y="1812071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student.hk/site/sites/default/files/userfiles/Application%20Letter_E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28" y="34727"/>
            <a:ext cx="4329941" cy="672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73921" y="543713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latin typeface="Britannic Bold" pitchFamily="34" charset="0"/>
              </a:rPr>
              <a:t>Application Letter</a:t>
            </a:r>
            <a:endParaRPr lang="zh-HK" altLang="en-US" sz="28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student.hk/site/sites/default/files/userfiles/CV_Ch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172"/>
            <a:ext cx="4456936" cy="6504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331640" y="47667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600" b="1" dirty="0" smtClean="0">
                <a:latin typeface="標楷體" pitchFamily="65" charset="-120"/>
                <a:ea typeface="標楷體" pitchFamily="65" charset="-120"/>
              </a:rPr>
              <a:t>履歷表</a:t>
            </a:r>
            <a:endParaRPr lang="zh-HK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0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student.hk/site/sites/default/files/userfiles/CV_E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7387"/>
            <a:ext cx="4511675" cy="66338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259632" y="476672"/>
            <a:ext cx="1802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Britannic Bold" pitchFamily="34" charset="0"/>
                <a:ea typeface="標楷體" pitchFamily="65" charset="-120"/>
              </a:rPr>
              <a:t>Resume</a:t>
            </a:r>
            <a:endParaRPr lang="zh-HK" altLang="en-US" sz="3600" dirty="0">
              <a:latin typeface="Britannic Bold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05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0"/>
            <a:ext cx="5356657" cy="68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9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0"/>
            <a:ext cx="5255666" cy="68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6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學生自述</a:t>
            </a:r>
            <a:r>
              <a:rPr lang="zh-TW" altLang="en-US" sz="4000" b="1" dirty="0">
                <a:solidFill>
                  <a:srgbClr val="7030A0"/>
                </a:solidFill>
              </a:rPr>
              <a:t/>
            </a:r>
            <a:br>
              <a:rPr lang="zh-TW" altLang="en-US" sz="4000" b="1" dirty="0">
                <a:solidFill>
                  <a:srgbClr val="7030A0"/>
                </a:solidFill>
              </a:rPr>
            </a:br>
            <a:r>
              <a:rPr lang="en-US" altLang="zh-TW" sz="4000" b="1" dirty="0">
                <a:solidFill>
                  <a:srgbClr val="7030A0"/>
                </a:solidFill>
              </a:rPr>
              <a:t>Student</a:t>
            </a:r>
            <a:r>
              <a:rPr lang="en-US" altLang="zh-TW" sz="4000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sz="4000" b="1" dirty="0">
                <a:solidFill>
                  <a:srgbClr val="7030A0"/>
                </a:solidFill>
              </a:rPr>
              <a:t>s self-account</a:t>
            </a:r>
            <a:endParaRPr lang="zh-HK" alt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98498"/>
              </p:ext>
            </p:extLst>
          </p:nvPr>
        </p:nvGraphicFramePr>
        <p:xfrm>
          <a:off x="755573" y="1916833"/>
          <a:ext cx="7560842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5"/>
                <a:gridCol w="1368152"/>
                <a:gridCol w="1656184"/>
                <a:gridCol w="3168351"/>
              </a:tblGrid>
              <a:tr h="99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香港中學文憑試應考科目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校內成績等級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預期中學文憑試等級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讀書策略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中文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英文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數學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通識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</a:rPr>
                        <a:t>選修</a:t>
                      </a:r>
                      <a:r>
                        <a:rPr lang="en-US" sz="1600" kern="100">
                          <a:effectLst/>
                        </a:rPr>
                        <a:t>1 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選修</a:t>
                      </a: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561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學生自述</a:t>
            </a:r>
            <a:r>
              <a:rPr lang="zh-TW" altLang="en-US" sz="4400" b="1" dirty="0">
                <a:solidFill>
                  <a:srgbClr val="7030A0"/>
                </a:solidFill>
              </a:rPr>
              <a:t/>
            </a:r>
            <a:br>
              <a:rPr lang="zh-TW" altLang="en-US" sz="4400" b="1" dirty="0">
                <a:solidFill>
                  <a:srgbClr val="7030A0"/>
                </a:solidFill>
              </a:rPr>
            </a:br>
            <a:r>
              <a:rPr lang="en-US" altLang="zh-TW" sz="4400" b="1" dirty="0">
                <a:solidFill>
                  <a:srgbClr val="7030A0"/>
                </a:solidFill>
              </a:rPr>
              <a:t>Student</a:t>
            </a:r>
            <a:r>
              <a:rPr lang="en-US" altLang="zh-TW" sz="4400" b="1" dirty="0">
                <a:solidFill>
                  <a:srgbClr val="7030A0"/>
                </a:solidFill>
                <a:latin typeface="Times New Roman" pitchFamily="18" charset="0"/>
              </a:rPr>
              <a:t>’</a:t>
            </a:r>
            <a:r>
              <a:rPr lang="en-US" altLang="zh-TW" sz="4400" b="1" dirty="0">
                <a:solidFill>
                  <a:srgbClr val="7030A0"/>
                </a:solidFill>
              </a:rPr>
              <a:t>s self-account</a:t>
            </a:r>
            <a:endParaRPr lang="zh-HK" altLang="en-US" sz="4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36142"/>
              </p:ext>
            </p:extLst>
          </p:nvPr>
        </p:nvGraphicFramePr>
        <p:xfrm>
          <a:off x="1110556" y="2816061"/>
          <a:ext cx="7200800" cy="345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/>
              </a:tblGrid>
              <a:tr h="432049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150" kern="0" dirty="0" smtClean="0">
                          <a:effectLst/>
                        </a:rPr>
                        <a:t>      </a:t>
                      </a:r>
                      <a:r>
                        <a:rPr lang="zh-TW" sz="1600" kern="0" dirty="0" smtClean="0">
                          <a:solidFill>
                            <a:srgbClr val="FFC000"/>
                          </a:solidFill>
                          <a:effectLst/>
                        </a:rPr>
                        <a:t>三</a:t>
                      </a:r>
                      <a:r>
                        <a:rPr lang="zh-TW" sz="1600" kern="0" dirty="0">
                          <a:solidFill>
                            <a:srgbClr val="FFC000"/>
                          </a:solidFill>
                          <a:effectLst/>
                        </a:rPr>
                        <a:t>個</a:t>
                      </a:r>
                      <a:r>
                        <a:rPr lang="zh-TW" sz="1600" kern="100" dirty="0">
                          <a:solidFill>
                            <a:srgbClr val="FFC000"/>
                          </a:solidFill>
                          <a:effectLst/>
                        </a:rPr>
                        <a:t>我的強項</a:t>
                      </a:r>
                      <a:endParaRPr lang="zh-TW" sz="1600" kern="100" dirty="0">
                        <a:solidFill>
                          <a:srgbClr val="FFC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4092" y="2817356"/>
            <a:ext cx="56334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zh-TW" altLang="zh-HK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我的強項</a:t>
            </a:r>
            <a:endParaRPr kumimoji="1" lang="zh-TW" altLang="zh-HK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H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9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877</Words>
  <Application>Microsoft Office PowerPoint</Application>
  <PresentationFormat>如螢幕大小 (4:3)</PresentationFormat>
  <Paragraphs>237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學生自述 Student’s self-account</vt:lpstr>
      <vt:lpstr>PowerPoint 簡報</vt:lpstr>
      <vt:lpstr>學生自述 Student’s self-account </vt:lpstr>
      <vt:lpstr>學生自述 Student’s self-account</vt:lpstr>
      <vt:lpstr>學生自述 Student’s self-account</vt:lpstr>
      <vt:lpstr>我的個人自述</vt:lpstr>
      <vt:lpstr>我的個人自述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Wong Wai Lun, John</dc:creator>
  <cp:lastModifiedBy>Wong Wai Lun, John</cp:lastModifiedBy>
  <cp:revision>52</cp:revision>
  <dcterms:created xsi:type="dcterms:W3CDTF">2018-01-13T03:13:38Z</dcterms:created>
  <dcterms:modified xsi:type="dcterms:W3CDTF">2019-05-02T08:07:35Z</dcterms:modified>
</cp:coreProperties>
</file>